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3" r:id="rId3"/>
    <p:sldId id="261" r:id="rId4"/>
    <p:sldId id="266" r:id="rId5"/>
    <p:sldId id="283" r:id="rId6"/>
    <p:sldId id="263" r:id="rId7"/>
    <p:sldId id="264" r:id="rId8"/>
    <p:sldId id="274" r:id="rId9"/>
    <p:sldId id="265" r:id="rId10"/>
    <p:sldId id="269" r:id="rId11"/>
    <p:sldId id="284" r:id="rId12"/>
    <p:sldId id="257" r:id="rId13"/>
    <p:sldId id="258" r:id="rId14"/>
    <p:sldId id="285" r:id="rId15"/>
    <p:sldId id="267" r:id="rId16"/>
    <p:sldId id="268" r:id="rId17"/>
    <p:sldId id="270" r:id="rId18"/>
    <p:sldId id="271" r:id="rId19"/>
    <p:sldId id="277" r:id="rId20"/>
    <p:sldId id="286" r:id="rId21"/>
    <p:sldId id="280" r:id="rId22"/>
    <p:sldId id="281" r:id="rId23"/>
    <p:sldId id="287" r:id="rId24"/>
    <p:sldId id="278" r:id="rId25"/>
    <p:sldId id="2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200" dirty="0"/>
              <a:t>TP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F0813-9219-20AA-C7FB-B3827836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4" y="868699"/>
            <a:ext cx="4865437" cy="580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D5E8F-6E2F-434F-9F07-B418DA5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2" y="868699"/>
            <a:ext cx="4788615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시프트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특성을 일 단위로 시프트한 후에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수치와의 상관관계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961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죽산보</a:t>
            </a:r>
            <a:r>
              <a:rPr lang="ko-KR" altLang="en-US" sz="3200" dirty="0"/>
              <a:t> 특성별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죽산보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데이터 내에서의 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수온과 </a:t>
            </a:r>
            <a:r>
              <a:rPr lang="en-US" altLang="ko-KR" sz="1200" dirty="0"/>
              <a:t>CHLA</a:t>
            </a:r>
            <a:r>
              <a:rPr lang="ko-KR" altLang="en-US" sz="1200" dirty="0"/>
              <a:t>의 상관관계가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또한 하루 전의 </a:t>
            </a:r>
            <a:r>
              <a:rPr lang="ko-KR" altLang="en-US" sz="1200" dirty="0" err="1"/>
              <a:t>방류량과의</a:t>
            </a:r>
            <a:r>
              <a:rPr lang="ko-KR" altLang="en-US" sz="1200" dirty="0"/>
              <a:t> 상관관계 또한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88DC-BE65-F91D-4066-1ABA7498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690688"/>
            <a:ext cx="5431402" cy="29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8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승촌보</a:t>
            </a:r>
            <a:r>
              <a:rPr lang="ko-KR" altLang="en-US" sz="3200" dirty="0"/>
              <a:t> 일부 특성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승촌보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시트프된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승촌보</a:t>
            </a:r>
            <a:r>
              <a:rPr lang="ko-KR" altLang="en-US" sz="1600" dirty="0"/>
              <a:t> 데이터의 상관관계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수온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, CHLA </a:t>
            </a:r>
            <a:r>
              <a:rPr lang="ko-KR" altLang="en-US" sz="1200" dirty="0"/>
              <a:t>와의 상관관계가 높음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6848A-FAC3-3A8D-1DA1-2790F69F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823226"/>
            <a:ext cx="5698685" cy="3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6.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4151512" y="105336"/>
            <a:ext cx="3871235" cy="658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04B0A-1876-E941-5FDC-13983D6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295"/>
          <a:stretch/>
        </p:blipFill>
        <p:spPr>
          <a:xfrm>
            <a:off x="8195088" y="105337"/>
            <a:ext cx="3871234" cy="64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55" y="66743"/>
            <a:ext cx="3941159" cy="6568599"/>
          </a:xfrm>
          <a:prstGeom prst="rect">
            <a:avLst/>
          </a:prstGeom>
        </p:spPr>
      </p:pic>
      <p:pic>
        <p:nvPicPr>
          <p:cNvPr id="7" name="그림 6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D6BF7AA-D580-0811-D09F-604D0D35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22" y="0"/>
            <a:ext cx="3941160" cy="67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1026" name="Picture 2" descr="도표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49A7A9CC-349B-D631-9BC7-BDE97FD6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132" y="356"/>
            <a:ext cx="5116110" cy="684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Flowchart: Document 104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197E2E-C0CD-899F-5122-94371E77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96" y="4412"/>
            <a:ext cx="5130672" cy="68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/>
              <a:t>죽산보의 </a:t>
            </a:r>
            <a:r>
              <a:rPr lang="en-US" altLang="ko-KR" sz="1300"/>
              <a:t>CHLA</a:t>
            </a:r>
            <a:r>
              <a:rPr lang="ko-KR" altLang="en-US" sz="1300"/>
              <a:t>와 </a:t>
            </a:r>
            <a:r>
              <a:rPr lang="en-US" altLang="ko-KR" sz="1300"/>
              <a:t>pH, DO, TOC, </a:t>
            </a:r>
            <a:r>
              <a:rPr lang="ko-KR" altLang="en-US" sz="1300"/>
              <a:t>수온</a:t>
            </a:r>
            <a:r>
              <a:rPr lang="en-US" altLang="ko-KR" sz="1300"/>
              <a:t>, </a:t>
            </a:r>
            <a:r>
              <a:rPr lang="ko-KR" altLang="en-US" sz="1300" err="1"/>
              <a:t>방류량과의</a:t>
            </a:r>
            <a:r>
              <a:rPr lang="ko-KR" altLang="en-US" sz="1300"/>
              <a:t> 상관관계를 선그래프로 확인</a:t>
            </a:r>
            <a:endParaRPr lang="en-US" altLang="ko-KR" sz="1300"/>
          </a:p>
          <a:p>
            <a:r>
              <a:rPr lang="ko-KR" altLang="en-US" sz="1300"/>
              <a:t>데이터수가 많기에 연도별로 분리한 다음에 일주일당 하나의 샘플을 선택해서 선그래프 그림</a:t>
            </a:r>
            <a:endParaRPr lang="en-US" altLang="ko-KR" sz="1300"/>
          </a:p>
          <a:p>
            <a:pPr lvl="1"/>
            <a:r>
              <a:rPr lang="en-US" altLang="ko-KR" sz="1300"/>
              <a:t>CHLA: </a:t>
            </a:r>
            <a:r>
              <a:rPr lang="ko-KR" altLang="en-US" sz="1300"/>
              <a:t>초록 선그래프</a:t>
            </a:r>
            <a:endParaRPr lang="en-US" altLang="ko-KR" sz="1300"/>
          </a:p>
          <a:p>
            <a:pPr lvl="1"/>
            <a:r>
              <a:rPr lang="en-US" altLang="ko-KR" sz="1300"/>
              <a:t>Y</a:t>
            </a:r>
            <a:r>
              <a:rPr lang="ko-KR" altLang="en-US" sz="1300"/>
              <a:t>축</a:t>
            </a:r>
            <a:r>
              <a:rPr lang="en-US" altLang="ko-KR" sz="1300"/>
              <a:t>(</a:t>
            </a:r>
            <a:r>
              <a:rPr lang="ko-KR" altLang="en-US" sz="1300"/>
              <a:t>왼쪽</a:t>
            </a:r>
            <a:r>
              <a:rPr lang="en-US" altLang="ko-KR" sz="1300"/>
              <a:t>): CHLA </a:t>
            </a:r>
            <a:r>
              <a:rPr lang="ko-KR" altLang="en-US" sz="1300"/>
              <a:t>수치</a:t>
            </a:r>
            <a:endParaRPr lang="en-US" altLang="ko-KR" sz="1300"/>
          </a:p>
          <a:p>
            <a:r>
              <a:rPr lang="en-US" altLang="ko-KR" sz="1300"/>
              <a:t>CHLA, pH, DO</a:t>
            </a:r>
            <a:r>
              <a:rPr lang="ko-KR" altLang="en-US" sz="1300"/>
              <a:t>는 거의 동일하게 움직임</a:t>
            </a:r>
            <a:r>
              <a:rPr lang="en-US" altLang="ko-KR" sz="1300"/>
              <a:t>. </a:t>
            </a:r>
            <a:r>
              <a:rPr lang="ko-KR" altLang="en-US" sz="1300"/>
              <a:t>즉 상관관계가 매우 높음</a:t>
            </a:r>
            <a:r>
              <a:rPr lang="en-US" altLang="ko-KR" sz="1300"/>
              <a:t>. </a:t>
            </a:r>
            <a:r>
              <a:rPr lang="ko-KR" altLang="en-US" sz="1300"/>
              <a:t>하지만 </a:t>
            </a:r>
            <a:r>
              <a:rPr lang="en-US" altLang="ko-KR" sz="1300"/>
              <a:t>pH</a:t>
            </a:r>
            <a:r>
              <a:rPr lang="ko-KR" altLang="en-US" sz="1300"/>
              <a:t>와 </a:t>
            </a:r>
            <a:r>
              <a:rPr lang="en-US" altLang="ko-KR" sz="1300"/>
              <a:t>DO</a:t>
            </a:r>
            <a:r>
              <a:rPr lang="ko-KR" altLang="en-US" sz="1300"/>
              <a:t>가 </a:t>
            </a:r>
            <a:r>
              <a:rPr lang="en-US" altLang="ko-KR" sz="1300"/>
              <a:t>CHLA </a:t>
            </a:r>
            <a:r>
              <a:rPr lang="ko-KR" altLang="en-US" sz="1300"/>
              <a:t>수치에 영향을 받는 것임</a:t>
            </a:r>
            <a:r>
              <a:rPr lang="en-US" altLang="ko-KR" sz="1300"/>
              <a:t>.</a:t>
            </a:r>
          </a:p>
          <a:p>
            <a:r>
              <a:rPr lang="en-US" altLang="ko-KR" sz="1300"/>
              <a:t>CHLA</a:t>
            </a:r>
            <a:r>
              <a:rPr lang="ko-KR" altLang="en-US" sz="1300"/>
              <a:t>를 기준으로 수온과 </a:t>
            </a:r>
            <a:r>
              <a:rPr lang="ko-KR" altLang="en-US" sz="1300" err="1"/>
              <a:t>방류량과는</a:t>
            </a:r>
            <a:r>
              <a:rPr lang="ko-KR" altLang="en-US" sz="1300"/>
              <a:t> 음의 상관관계임을 확인 가능</a:t>
            </a:r>
            <a:r>
              <a:rPr lang="en-US" altLang="ko-KR" sz="1300"/>
              <a:t>. </a:t>
            </a:r>
            <a:r>
              <a:rPr lang="ko-KR" altLang="en-US" sz="1300"/>
              <a:t>특히 수온과 음의 상관관계를 갖는 이유를 설명할 수 </a:t>
            </a:r>
            <a:r>
              <a:rPr lang="ko-KR" altLang="en-US" sz="1300" err="1"/>
              <a:t>있어야함</a:t>
            </a:r>
            <a:r>
              <a:rPr lang="en-US" altLang="ko-KR" sz="1300"/>
              <a:t>. </a:t>
            </a:r>
            <a:r>
              <a:rPr lang="ko-KR" altLang="en-US" sz="1300" err="1"/>
              <a:t>승촌보의</a:t>
            </a:r>
            <a:r>
              <a:rPr lang="ko-KR" altLang="en-US" sz="1300"/>
              <a:t> 경우와 동일한 것으로 추정됨</a:t>
            </a:r>
            <a:r>
              <a:rPr lang="en-US" altLang="ko-KR" sz="1300"/>
              <a:t>. </a:t>
            </a:r>
            <a:r>
              <a:rPr lang="ko-KR" altLang="en-US" sz="1300"/>
              <a:t>확인 필요</a:t>
            </a:r>
            <a:r>
              <a:rPr lang="en-US" altLang="ko-KR" sz="1300"/>
              <a:t>.</a:t>
            </a:r>
          </a:p>
          <a:p>
            <a:r>
              <a:rPr lang="ko-KR" altLang="en-US" sz="1300"/>
              <a:t>추가 확인 사항</a:t>
            </a:r>
            <a:r>
              <a:rPr lang="en-US" altLang="ko-KR" sz="1300"/>
              <a:t>:</a:t>
            </a:r>
          </a:p>
          <a:p>
            <a:pPr lvl="1"/>
            <a:r>
              <a:rPr lang="ko-KR" altLang="en-US" sz="1300" err="1"/>
              <a:t>방류량과의</a:t>
            </a:r>
            <a:r>
              <a:rPr lang="ko-KR" altLang="en-US" sz="1300"/>
              <a:t> 상관관계 선그래프를 추후 그려야 함</a:t>
            </a:r>
            <a:r>
              <a:rPr lang="en-US" altLang="ko-KR" sz="1300"/>
              <a:t>.</a:t>
            </a:r>
          </a:p>
          <a:p>
            <a:pPr lvl="1"/>
            <a:r>
              <a:rPr lang="ko-KR" altLang="en-US" sz="1300"/>
              <a:t>일 단위의 평균값을 활용하면 그래프가 보다 부드러워질 수 있음</a:t>
            </a:r>
            <a:r>
              <a:rPr lang="en-US" altLang="ko-KR" sz="13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816</Words>
  <Application>Microsoft Office PowerPoint</Application>
  <PresentationFormat>와이드스크린</PresentationFormat>
  <Paragraphs>91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죽산보와 승촌보의 CHLA 분포도 비교</vt:lpstr>
      <vt:lpstr>5. 특성별 시프트 활용</vt:lpstr>
      <vt:lpstr>죽산보 특성별 시프트 활용</vt:lpstr>
      <vt:lpstr>승촌보 일부 특성 시프트 활용</vt:lpstr>
      <vt:lpstr>6.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37</cp:revision>
  <dcterms:created xsi:type="dcterms:W3CDTF">2024-09-20T02:48:49Z</dcterms:created>
  <dcterms:modified xsi:type="dcterms:W3CDTF">2024-09-21T06:39:33Z</dcterms:modified>
</cp:coreProperties>
</file>